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4"/>
  </p:notesMasterIdLst>
  <p:handoutMasterIdLst>
    <p:handoutMasterId r:id="rId65"/>
  </p:handoutMasterIdLst>
  <p:sldIdLst>
    <p:sldId id="394" r:id="rId3"/>
    <p:sldId id="466" r:id="rId4"/>
    <p:sldId id="500" r:id="rId5"/>
    <p:sldId id="562" r:id="rId6"/>
    <p:sldId id="519" r:id="rId7"/>
    <p:sldId id="522" r:id="rId8"/>
    <p:sldId id="520" r:id="rId9"/>
    <p:sldId id="521" r:id="rId10"/>
    <p:sldId id="523" r:id="rId11"/>
    <p:sldId id="524" r:id="rId12"/>
    <p:sldId id="525" r:id="rId13"/>
    <p:sldId id="526" r:id="rId14"/>
    <p:sldId id="527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8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559" r:id="rId47"/>
    <p:sldId id="560" r:id="rId48"/>
    <p:sldId id="563" r:id="rId49"/>
    <p:sldId id="564" r:id="rId50"/>
    <p:sldId id="566" r:id="rId51"/>
    <p:sldId id="567" r:id="rId52"/>
    <p:sldId id="568" r:id="rId53"/>
    <p:sldId id="569" r:id="rId54"/>
    <p:sldId id="565" r:id="rId55"/>
    <p:sldId id="570" r:id="rId56"/>
    <p:sldId id="571" r:id="rId57"/>
    <p:sldId id="572" r:id="rId58"/>
    <p:sldId id="573" r:id="rId59"/>
    <p:sldId id="561" r:id="rId60"/>
    <p:sldId id="518" r:id="rId61"/>
    <p:sldId id="352" r:id="rId62"/>
    <p:sldId id="393" r:id="rId6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  <p14:sldId id="562"/>
            <p14:sldId id="519"/>
            <p14:sldId id="522"/>
            <p14:sldId id="520"/>
            <p14:sldId id="521"/>
            <p14:sldId id="523"/>
          </p14:sldIdLst>
        </p14:section>
        <p14:section name="HTML" id="{EC79756F-24AF-4D7E-A575-6574611C49B3}">
          <p14:sldIdLst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CSS" id="{B7B1070F-A4C1-41E2-B641-A150E1DA1FAE}">
          <p14:sldIdLst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</p14:sldIdLst>
        </p14:section>
        <p14:section name="Web Server" id="{1222F9C3-C5B5-483F-8914-F720CA74236E}">
          <p14:sldIdLst>
            <p14:sldId id="563"/>
            <p14:sldId id="564"/>
            <p14:sldId id="566"/>
            <p14:sldId id="567"/>
            <p14:sldId id="568"/>
            <p14:sldId id="569"/>
            <p14:sldId id="565"/>
          </p14:sldIdLst>
        </p14:section>
        <p14:section name="CGI" id="{782A1A97-9347-4F1F-AF68-2E9AE7A29221}">
          <p14:sldIdLst>
            <p14:sldId id="570"/>
            <p14:sldId id="571"/>
            <p14:sldId id="572"/>
            <p14:sldId id="573"/>
          </p14:sldIdLst>
        </p14:section>
        <p14:section name="Conclusion" id="{CAD93B16-9430-4CD6-BD17-69844E1E5D8E}">
          <p14:sldIdLst>
            <p14:sldId id="561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4595" autoAdjust="0"/>
  </p:normalViewPr>
  <p:slideViewPr>
    <p:cSldViewPr>
      <p:cViewPr varScale="1">
        <p:scale>
          <a:sx n="82" d="100"/>
          <a:sy n="82" d="100"/>
        </p:scale>
        <p:origin x="595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79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99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06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16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72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59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37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15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30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4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65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06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69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64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61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9.png"/><Relationship Id="rId4" Type="http://schemas.openxmlformats.org/officeDocument/2006/relationships/image" Target="../media/image55.png"/><Relationship Id="rId9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77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8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5.png"/><Relationship Id="rId14" Type="http://schemas.openxmlformats.org/officeDocument/2006/relationships/hyperlink" Target="http://www.infragistics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Web Fundamentals Introduction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812064"/>
            <a:ext cx="8125251" cy="778736"/>
          </a:xfrm>
        </p:spPr>
        <p:txBody>
          <a:bodyPr>
            <a:normAutofit/>
          </a:bodyPr>
          <a:lstStyle/>
          <a:p>
            <a:r>
              <a:rPr lang="en-US" b="1" dirty="0"/>
              <a:t>HTML, Web Server, CGI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53815" y="3292934"/>
            <a:ext cx="2148858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/>
              <a:t>Web</a:t>
            </a:r>
            <a:br>
              <a:rPr lang="en-US" dirty="0"/>
            </a:br>
            <a:r>
              <a:rPr lang="en-US" dirty="0"/>
              <a:t>Fundamentals</a:t>
            </a:r>
            <a:br>
              <a:rPr lang="en-US" dirty="0"/>
            </a:br>
            <a:r>
              <a:rPr lang="en-US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Tags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Widely Used on All Websites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4" name="TextBox 3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13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as in Microsoft Word</a:t>
            </a:r>
          </a:p>
          <a:p>
            <a:r>
              <a:rPr lang="en-US" sz="3200" dirty="0"/>
              <a:t>Html has six different HTML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heading.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heading.</a:t>
            </a:r>
            <a:endParaRPr lang="en-US" sz="30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374548" y="1768289"/>
            <a:ext cx="3475950" cy="1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five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237412" y="1140232"/>
            <a:ext cx="4113213" cy="38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1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Paragraphs: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r>
              <a:rPr lang="en-US" sz="3200" dirty="0"/>
              <a:t>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Paragraphs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5025" y="197285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95" y="1819469"/>
            <a:ext cx="2324100" cy="2371531"/>
          </a:xfrm>
          <a:prstGeom prst="roundRect">
            <a:avLst>
              <a:gd name="adj" fmla="val 1296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776733" y="2401694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915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three paragraphs and a blank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 for emphasizing text (italic font)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37" y="1295400"/>
            <a:ext cx="300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2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78" y="1367637"/>
            <a:ext cx="3504620" cy="2054980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88" y="4113554"/>
            <a:ext cx="3504924" cy="20495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&lt;a&gt; tag</a:t>
            </a:r>
          </a:p>
          <a:p>
            <a:endParaRPr lang="en-ZA" dirty="0"/>
          </a:p>
          <a:p>
            <a:r>
              <a:rPr lang="en-ZA" dirty="0"/>
              <a:t>The actual address is specified in the </a:t>
            </a:r>
            <a:r>
              <a:rPr lang="en-ZA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r>
              <a:rPr lang="en-ZA" dirty="0"/>
              <a:t>External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471600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649" y="4548843"/>
            <a:ext cx="2295525" cy="8667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1812" y="1878132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3267289"/>
            <a:ext cx="1086774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5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225898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Local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Local links can point to the same page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 – Local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24892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45" y="2627301"/>
            <a:ext cx="4848225" cy="704850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693582"/>
            <a:ext cx="1113100" cy="5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61412" y="3879448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0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</a:t>
            </a:r>
            <a:r>
              <a:rPr lang="bg-BG" dirty="0"/>
              <a:t> </a:t>
            </a:r>
            <a:r>
              <a:rPr lang="en-US" dirty="0"/>
              <a:t>is HTML? 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Common Tags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What’s CSS? 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CSS Properties 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an HTTP Server?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How to Set Up One of Your Own?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6773" y="160020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Website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722812" y="1447800"/>
            <a:ext cx="6573520" cy="4518402"/>
            <a:chOff x="4722812" y="1447800"/>
            <a:chExt cx="6573520" cy="45184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812" y="2310929"/>
              <a:ext cx="2405559" cy="2516192"/>
            </a:xfrm>
            <a:prstGeom prst="roundRect">
              <a:avLst>
                <a:gd name="adj" fmla="val 3152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936" y="1447800"/>
              <a:ext cx="3023396" cy="2164496"/>
            </a:xfrm>
            <a:prstGeom prst="roundRect">
              <a:avLst>
                <a:gd name="adj" fmla="val 2585"/>
              </a:avLst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474" y="3816244"/>
              <a:ext cx="3017858" cy="2149958"/>
            </a:xfrm>
            <a:prstGeom prst="roundRect">
              <a:avLst>
                <a:gd name="adj" fmla="val 2963"/>
              </a:avLst>
            </a:prstGeom>
          </p:spPr>
        </p:pic>
        <p:sp>
          <p:nvSpPr>
            <p:cNvPr id="14" name="Bent Arrow 9"/>
            <p:cNvSpPr/>
            <p:nvPr/>
          </p:nvSpPr>
          <p:spPr>
            <a:xfrm rot="12006408">
              <a:off x="7185109" y="4152583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Bent Arrow 9"/>
            <p:cNvSpPr/>
            <p:nvPr/>
          </p:nvSpPr>
          <p:spPr>
            <a:xfrm rot="9578834">
              <a:off x="7160919" y="3219192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7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dirty="0"/>
              <a:t>tag attributes:</a:t>
            </a:r>
          </a:p>
          <a:p>
            <a:pPr lvl="1">
              <a:lnSpc>
                <a:spcPct val="100000"/>
              </a:lnSpc>
            </a:pPr>
            <a:r>
              <a:rPr lang="en-US" sz="3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="/images/logo.gif"</a:t>
            </a:r>
            <a:r>
              <a:rPr lang="en-US" sz="3000" b="1" dirty="0"/>
              <a:t> </a:t>
            </a:r>
            <a:r>
              <a:rPr lang="en-US" sz="3000" dirty="0"/>
              <a:t>– image URL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alt="Logo"</a:t>
            </a:r>
            <a:r>
              <a:rPr lang="en-US" sz="3000" b="1" dirty="0"/>
              <a:t> </a:t>
            </a:r>
            <a:r>
              <a:rPr lang="en-US" sz="3000" dirty="0"/>
              <a:t>– alternative text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width/height="200px"</a:t>
            </a:r>
            <a:r>
              <a:rPr lang="en-US" sz="3000" b="1" dirty="0"/>
              <a:t> </a:t>
            </a:r>
            <a:r>
              <a:rPr lang="en-US" sz="3000" dirty="0"/>
              <a:t>– dimensions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42255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6" y="2222500"/>
            <a:ext cx="4247726" cy="3725413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247596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820788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230939"/>
            <a:ext cx="2869871" cy="2621038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03644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First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Submit Button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&lt;input type="text"/&gt; and 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230939"/>
            <a:ext cx="2869871" cy="2621038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60327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Separating Content from Presentation</a:t>
            </a:r>
          </a:p>
        </p:txBody>
      </p:sp>
      <p:pic>
        <p:nvPicPr>
          <p:cNvPr id="5" name="Picture 4" descr="http://files.softicons.com/download/system-icons/adobe-cs4-files-folders-icons-by-deleket/png/256/File%20Adobe%20Dreamweaver%20CSS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"/>
          <a:stretch/>
        </p:blipFill>
        <p:spPr bwMode="auto">
          <a:xfrm>
            <a:off x="5216870" y="2193235"/>
            <a:ext cx="1755085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3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big RED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05" y="5137734"/>
            <a:ext cx="8419306" cy="1539083"/>
          </a:xfrm>
          <a:prstGeom prst="roundRect">
            <a:avLst>
              <a:gd name="adj" fmla="val 3793"/>
            </a:avLst>
          </a:prstGeom>
        </p:spPr>
      </p:pic>
    </p:spTree>
    <p:extLst>
      <p:ext uri="{BB962C8B-B14F-4D97-AF65-F5344CB8AC3E}">
        <p14:creationId xmlns:p14="http://schemas.microsoft.com/office/powerpoint/2010/main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4267200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 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4028188"/>
            <a:ext cx="3124200" cy="2343150"/>
          </a:xfrm>
          <a:prstGeom prst="roundRect">
            <a:avLst>
              <a:gd name="adj" fmla="val 1924"/>
            </a:avLst>
          </a:prstGeom>
        </p:spPr>
      </p:pic>
    </p:spTree>
    <p:extLst>
      <p:ext uri="{BB962C8B-B14F-4D97-AF65-F5344CB8AC3E}">
        <p14:creationId xmlns:p14="http://schemas.microsoft.com/office/powerpoint/2010/main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91270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#UnitedWeb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border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40" y="2661626"/>
            <a:ext cx="2772071" cy="2038962"/>
          </a:xfrm>
          <a:prstGeom prst="roundRect">
            <a:avLst>
              <a:gd name="adj" fmla="val 2939"/>
            </a:avLst>
          </a:prstGeom>
        </p:spPr>
      </p:pic>
    </p:spTree>
    <p:extLst>
      <p:ext uri="{BB962C8B-B14F-4D97-AF65-F5344CB8AC3E}">
        <p14:creationId xmlns:p14="http://schemas.microsoft.com/office/powerpoint/2010/main" val="34620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Web page like </a:t>
            </a:r>
            <a:br>
              <a:rPr lang="en-US" dirty="0"/>
            </a:br>
            <a:r>
              <a:rPr lang="en-US" dirty="0"/>
              <a:t>the screenshot:</a:t>
            </a:r>
          </a:p>
          <a:p>
            <a:pPr lvl="1"/>
            <a:r>
              <a:rPr lang="en-US" dirty="0"/>
              <a:t>Title: Borders</a:t>
            </a:r>
          </a:p>
          <a:p>
            <a:r>
              <a:rPr lang="en-US" dirty="0"/>
              <a:t>Including</a:t>
            </a:r>
          </a:p>
          <a:p>
            <a:pPr lvl="1"/>
            <a:r>
              <a:rPr lang="en-US" dirty="0"/>
              <a:t>Red bordered paragraph</a:t>
            </a:r>
          </a:p>
          <a:p>
            <a:pPr lvl="1"/>
            <a:r>
              <a:rPr lang="en-US" dirty="0"/>
              <a:t>Green bordered paragraph</a:t>
            </a:r>
          </a:p>
          <a:p>
            <a:pPr lvl="1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paragraphs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14" y="1165114"/>
            <a:ext cx="2930108" cy="4103770"/>
          </a:xfrm>
          <a:prstGeom prst="roundRect">
            <a:avLst>
              <a:gd name="adj" fmla="val 1700"/>
            </a:avLst>
          </a:prstGeom>
        </p:spPr>
      </p:pic>
    </p:spTree>
    <p:extLst>
      <p:ext uri="{BB962C8B-B14F-4D97-AF65-F5344CB8AC3E}">
        <p14:creationId xmlns:p14="http://schemas.microsoft.com/office/powerpoint/2010/main" val="3950509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556" y="1353943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15px; 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15px solid black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90012" y="1066800"/>
            <a:ext cx="2131468" cy="1956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27" y="4013200"/>
            <a:ext cx="9183171" cy="2562602"/>
          </a:xfrm>
          <a:prstGeom prst="roundRect">
            <a:avLst>
              <a:gd name="adj" fmla="val 2952"/>
            </a:avLst>
          </a:prstGeom>
        </p:spPr>
      </p:pic>
    </p:spTree>
    <p:extLst>
      <p:ext uri="{BB962C8B-B14F-4D97-AF65-F5344CB8AC3E}">
        <p14:creationId xmlns:p14="http://schemas.microsoft.com/office/powerpoint/2010/main" val="32465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val="2313841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val="3309914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</a:t>
            </a:r>
            <a:r>
              <a:rPr lang="en-US"/>
              <a:t>: Philosophy</a:t>
            </a:r>
            <a:endParaRPr lang="en-US" dirty="0"/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Resulting Page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2871529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 – body id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5171"/>
              <a:gd name="adj2" fmla="val 13278"/>
              <a:gd name="adj3" fmla="val 20625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8571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4725171"/>
            <a:ext cx="2827164" cy="1675629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7847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135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557" y="2619596"/>
            <a:ext cx="5587301" cy="39365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What is HTML?</a:t>
            </a:r>
          </a:p>
        </p:txBody>
      </p:sp>
    </p:spTree>
    <p:extLst>
      <p:ext uri="{BB962C8B-B14F-4D97-AF65-F5344CB8AC3E}">
        <p14:creationId xmlns:p14="http://schemas.microsoft.com/office/powerpoint/2010/main" val="3137537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1979438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3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6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27" y="3828429"/>
            <a:ext cx="2020543" cy="1660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33" y="3920294"/>
            <a:ext cx="1870776" cy="1120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3817457"/>
            <a:ext cx="1800254" cy="1800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1828800"/>
            <a:ext cx="8938472" cy="1069899"/>
          </a:xfrm>
        </p:spPr>
        <p:txBody>
          <a:bodyPr/>
          <a:lstStyle/>
          <a:p>
            <a:r>
              <a:rPr lang="en-US" sz="7200" dirty="0"/>
              <a:t>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58" y="3276600"/>
            <a:ext cx="1638463" cy="19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system that processes requests via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/>
              <a:t>, the basic network protocol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9767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9" y="3318596"/>
            <a:ext cx="2733678" cy="2245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08" y="3275513"/>
            <a:ext cx="1638463" cy="19632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819176" y="4321441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4812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36171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436542"/>
            <a:ext cx="2531052" cy="15164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6" y="5650096"/>
            <a:ext cx="709891" cy="709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64" y="5660890"/>
            <a:ext cx="705707" cy="705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85" y="5608746"/>
            <a:ext cx="771119" cy="7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Web Servers Do?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physical servers have hardware</a:t>
            </a:r>
          </a:p>
          <a:p>
            <a:r>
              <a:rPr lang="en-US" dirty="0"/>
              <a:t>The hardware is controlled by the operating system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servers </a:t>
            </a:r>
            <a:r>
              <a:rPr lang="en-US" dirty="0"/>
              <a:t>are software products that use the operating  system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handle web requests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servers</a:t>
            </a:r>
            <a:r>
              <a:rPr lang="en-US" dirty="0">
                <a:solidFill>
                  <a:srgbClr val="EBFFD2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 Web content</a:t>
            </a:r>
          </a:p>
          <a:p>
            <a:r>
              <a:rPr lang="en-US" dirty="0"/>
              <a:t>These requests are redirected to other software products (Node.js, ASP.NET, PHP, etc.), depending on the web server settings</a:t>
            </a:r>
          </a:p>
          <a:p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/>
              <a:t>HTML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markup)</a:t>
            </a:r>
          </a:p>
          <a:p>
            <a:pPr>
              <a:defRPr/>
            </a:pPr>
            <a:r>
              <a:rPr lang="en-US" dirty="0"/>
              <a:t>The markup tags provide meta-information about the page content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its structure</a:t>
            </a:r>
          </a:p>
          <a:p>
            <a:pPr>
              <a:defRPr/>
            </a:pPr>
            <a:r>
              <a:rPr lang="en-US" dirty="0"/>
              <a:t>A HTML document consists of many tags 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208571"/>
            <a:ext cx="1904868" cy="22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3825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3412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824" y="1790187"/>
            <a:ext cx="1800254" cy="18002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75262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rgbClr val="92D050"/>
                </a:solidFill>
              </a:rPr>
              <a:t>HTTP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FTP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WebSocket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327432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0637136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734877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4882180" y="5829914"/>
            <a:ext cx="706558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http://localhost:80/softuni.jpg</a:t>
            </a:r>
          </a:p>
        </p:txBody>
      </p:sp>
      <p:sp>
        <p:nvSpPr>
          <p:cNvPr id="63" name="AutoShape 25"/>
          <p:cNvSpPr>
            <a:spLocks noChangeArrowheads="1"/>
          </p:cNvSpPr>
          <p:nvPr/>
        </p:nvSpPr>
        <p:spPr bwMode="auto">
          <a:xfrm>
            <a:off x="3924650" y="4966900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Protocol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4" name="AutoShape 25"/>
          <p:cNvSpPr>
            <a:spLocks noChangeArrowheads="1"/>
          </p:cNvSpPr>
          <p:nvPr/>
        </p:nvSpPr>
        <p:spPr bwMode="auto">
          <a:xfrm>
            <a:off x="5850091" y="4954938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Host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5" name="AutoShape 25"/>
          <p:cNvSpPr>
            <a:spLocks noChangeArrowheads="1"/>
          </p:cNvSpPr>
          <p:nvPr/>
        </p:nvSpPr>
        <p:spPr bwMode="auto">
          <a:xfrm>
            <a:off x="7291630" y="4934949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Port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6" name="AutoShape 25"/>
          <p:cNvSpPr>
            <a:spLocks noChangeArrowheads="1"/>
          </p:cNvSpPr>
          <p:nvPr/>
        </p:nvSpPr>
        <p:spPr bwMode="auto">
          <a:xfrm>
            <a:off x="8495424" y="4926931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Resource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cxnSp>
        <p:nvCxnSpPr>
          <p:cNvPr id="75" name="Straight Arrow Connector 74"/>
          <p:cNvCxnSpPr/>
          <p:nvPr/>
        </p:nvCxnSpPr>
        <p:spPr>
          <a:xfrm>
            <a:off x="8734877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29" grpId="0"/>
      <p:bldP spid="32" grpId="0"/>
      <p:bldP spid="33" grpId="0"/>
      <p:bldP spid="34" grpId="0"/>
      <p:bldP spid="49" grpId="0"/>
      <p:bldP spid="50" grpId="0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37075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1" y="4943583"/>
            <a:ext cx="1201332" cy="120133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771396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462" y="1536693"/>
            <a:ext cx="2263324" cy="22633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44065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811409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72" y="4978852"/>
            <a:ext cx="1273298" cy="127329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 flipV="1">
            <a:off x="10763589" y="3402061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997101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8735369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9" grpId="0"/>
      <p:bldP spid="32" grpId="0"/>
      <p:bldP spid="33" grpId="0"/>
      <p:bldP spid="34" grpId="0"/>
      <p:bldP spid="50" grpId="0"/>
      <p:bldP spid="35" grpId="0"/>
      <p:bldP spid="4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166562" y="6492710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26" y="1654458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443057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7225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1" y="4911291"/>
            <a:ext cx="1201332" cy="120133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71546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504401"/>
            <a:ext cx="2263324" cy="22633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44215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11559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22" y="4946560"/>
            <a:ext cx="1273298" cy="127329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 flipV="1">
            <a:off x="5363739" y="3369769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97251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335519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636953" y="1653005"/>
            <a:ext cx="1133859" cy="4571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614405" y="2895600"/>
            <a:ext cx="965354" cy="6350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03" y="1054714"/>
            <a:ext cx="17145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28" y="2939309"/>
            <a:ext cx="1887175" cy="188717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133012" y="147707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ASP.NET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133011" y="3649748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372445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50" grpId="0"/>
      <p:bldP spid="35" grpId="0"/>
      <p:bldP spid="40" grpId="0"/>
      <p:bldP spid="39" grpId="0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55" y="2743200"/>
            <a:ext cx="11696700" cy="32575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982" y="-152400"/>
            <a:ext cx="9577597" cy="1110780"/>
          </a:xfrm>
        </p:spPr>
        <p:txBody>
          <a:bodyPr/>
          <a:lstStyle/>
          <a:p>
            <a:r>
              <a:rPr lang="en-US" dirty="0"/>
              <a:t>Most Popular Web Servers </a:t>
            </a:r>
          </a:p>
        </p:txBody>
      </p:sp>
    </p:spTree>
    <p:extLst>
      <p:ext uri="{BB962C8B-B14F-4D97-AF65-F5344CB8AC3E}">
        <p14:creationId xmlns:p14="http://schemas.microsoft.com/office/powerpoint/2010/main" val="1833167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24" y="4059553"/>
            <a:ext cx="1428907" cy="1428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27" y="3828429"/>
            <a:ext cx="2020543" cy="1660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33" y="3920294"/>
            <a:ext cx="1870776" cy="1120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1828800"/>
            <a:ext cx="8938472" cy="1069899"/>
          </a:xfrm>
        </p:spPr>
        <p:txBody>
          <a:bodyPr/>
          <a:lstStyle/>
          <a:p>
            <a:r>
              <a:rPr lang="en-US" sz="7200" dirty="0"/>
              <a:t>CGI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58" y="3276600"/>
            <a:ext cx="1638463" cy="19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33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protocol for web servers to interface with executable programs that generate web pages dynamically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CGI?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5918" y="26577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0" y="3246531"/>
            <a:ext cx="2733678" cy="2245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200400"/>
            <a:ext cx="1638463" cy="19632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95852" y="4173463"/>
            <a:ext cx="1503836" cy="8542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22680" y="3670375"/>
            <a:ext cx="99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7875" y="265470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3" y="3364477"/>
            <a:ext cx="2531052" cy="15164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97" y="5578031"/>
            <a:ext cx="709891" cy="709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15" y="5588825"/>
            <a:ext cx="705707" cy="705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36" y="5536681"/>
            <a:ext cx="771119" cy="77111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8192620" y="4182005"/>
            <a:ext cx="1503836" cy="8542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18133" y="3670375"/>
            <a:ext cx="99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CGI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59" y="2879345"/>
            <a:ext cx="1270003" cy="12825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963" y="4369494"/>
            <a:ext cx="1253198" cy="1253198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3898928" y="6019800"/>
            <a:ext cx="613503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44664" y="5496577"/>
            <a:ext cx="1643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9594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22" grpId="0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CGI with Java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446212" y="1828800"/>
            <a:ext cx="9090950" cy="43403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Test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main(String[] args)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type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text/html\n\n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output 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"&lt;html&gt;" +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 from CGI!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"&lt;/html&gt;";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System.out.println(type);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System.out.println(output);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446212" y="1295595"/>
            <a:ext cx="90909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Cgi.java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2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CGI with Java (2)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395077" y="1828800"/>
            <a:ext cx="719322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#!C:\cygwin64\bin\bash.exe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chcp 65001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-Dfile.encoding=UTF8 -cp ./ Cgi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395077" y="1295595"/>
            <a:ext cx="719322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invoker.cgi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64172" y="1465413"/>
            <a:ext cx="1828800" cy="551227"/>
          </a:xfrm>
          <a:prstGeom prst="wedgeRoundRectCallout">
            <a:avLst>
              <a:gd name="adj1" fmla="val -78402"/>
              <a:gd name="adj2" fmla="val 532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Unix shell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3212" y="1828800"/>
            <a:ext cx="1676400" cy="1087187"/>
          </a:xfrm>
          <a:prstGeom prst="wedgeRoundRectCallout">
            <a:avLst>
              <a:gd name="adj1" fmla="val 71405"/>
              <a:gd name="adj2" fmla="val 8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Cyrillic Encoding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3342119"/>
            <a:ext cx="1767257" cy="551227"/>
          </a:xfrm>
          <a:prstGeom prst="wedgeRoundRectCallout">
            <a:avLst>
              <a:gd name="adj1" fmla="val 10850"/>
              <a:gd name="adj2" fmla="val -81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Command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046970" y="3314173"/>
            <a:ext cx="1614857" cy="876827"/>
          </a:xfrm>
          <a:prstGeom prst="wedgeRoundRectCallout">
            <a:avLst>
              <a:gd name="adj1" fmla="val 10850"/>
              <a:gd name="adj2" fmla="val -81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System</a:t>
            </a:r>
            <a:br>
              <a:rPr lang="en-US" sz="2800" dirty="0">
                <a:solidFill>
                  <a:srgbClr val="FFFFFF"/>
                </a:solidFill>
                <a:latin typeface="+mn-lt"/>
              </a:rPr>
            </a:br>
            <a:r>
              <a:rPr lang="en-US" sz="2800" dirty="0">
                <a:solidFill>
                  <a:srgbClr val="FFFFFF"/>
                </a:solidFill>
                <a:latin typeface="+mn-lt"/>
              </a:rPr>
              <a:t>Property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399212" y="3342119"/>
            <a:ext cx="2438400" cy="848881"/>
          </a:xfrm>
          <a:prstGeom prst="wedgeRoundRectCallout">
            <a:avLst>
              <a:gd name="adj1" fmla="val -10650"/>
              <a:gd name="adj2" fmla="val -77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Place for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Dependencies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9066212" y="2802977"/>
            <a:ext cx="1614857" cy="551227"/>
          </a:xfrm>
          <a:prstGeom prst="wedgeRoundRectCallout">
            <a:avLst>
              <a:gd name="adj1" fmla="val -68423"/>
              <a:gd name="adj2" fmla="val -31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.class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4448591"/>
            <a:ext cx="9090950" cy="1562235"/>
          </a:xfrm>
          <a:prstGeom prst="rect">
            <a:avLst/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456776" y="4572000"/>
            <a:ext cx="1676400" cy="551227"/>
          </a:xfrm>
          <a:prstGeom prst="wedgeRoundRectCallout">
            <a:avLst>
              <a:gd name="adj1" fmla="val -67350"/>
              <a:gd name="adj2" fmla="val -377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CGI Script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351212" y="5540266"/>
            <a:ext cx="1873643" cy="984735"/>
          </a:xfrm>
          <a:prstGeom prst="wedgeRoundRectCallout">
            <a:avLst>
              <a:gd name="adj1" fmla="val -73144"/>
              <a:gd name="adj2" fmla="val -692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Response from java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44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673424"/>
            <a:ext cx="4448175" cy="2409825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– the smallest piece in HTML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HTML 5 To Create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 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6412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&lt;body&gt;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17612" y="2933700"/>
            <a:ext cx="2819400" cy="4191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4722812" y="2440891"/>
            <a:ext cx="1771650" cy="1055420"/>
          </a:xfrm>
          <a:prstGeom prst="wedgeRoundRectCallout">
            <a:avLst>
              <a:gd name="adj1" fmla="val -78324"/>
              <a:gd name="adj2" fmla="val 22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Holds metadata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46262" y="3686810"/>
            <a:ext cx="3810000" cy="183007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73366" y="5972752"/>
            <a:ext cx="2660889" cy="542347"/>
          </a:xfrm>
          <a:prstGeom prst="wedgeRoundRectCallout">
            <a:avLst>
              <a:gd name="adj1" fmla="val -50908"/>
              <a:gd name="adj2" fmla="val -137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Actual content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</TotalTime>
  <Words>3300</Words>
  <Application>Microsoft Office PowerPoint</Application>
  <PresentationFormat>Custom</PresentationFormat>
  <Paragraphs>658</Paragraphs>
  <Slides>61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Consolas</vt:lpstr>
      <vt:lpstr>Wingdings</vt:lpstr>
      <vt:lpstr>Wingdings 2</vt:lpstr>
      <vt:lpstr>SoftUni 16x9</vt:lpstr>
      <vt:lpstr>Web Fundamentals Introduction </vt:lpstr>
      <vt:lpstr>Table of Contents</vt:lpstr>
      <vt:lpstr>Have a Question?</vt:lpstr>
      <vt:lpstr>What is HTML?</vt:lpstr>
      <vt:lpstr>What is HTML?</vt:lpstr>
      <vt:lpstr>HTML Page – Example</vt:lpstr>
      <vt:lpstr>HTML Terminology</vt:lpstr>
      <vt:lpstr>Using HTML 5 To Create Structure</vt:lpstr>
      <vt:lpstr>Exercise: Welcome to HTML</vt:lpstr>
      <vt:lpstr>HTML Common Tags</vt:lpstr>
      <vt:lpstr>Headings</vt:lpstr>
      <vt:lpstr>Exercise: Headings</vt:lpstr>
      <vt:lpstr>Paragraphs</vt:lpstr>
      <vt:lpstr>Exercise: Paragraphs</vt:lpstr>
      <vt:lpstr>Bullets and Numbered Lists</vt:lpstr>
      <vt:lpstr>Exercise: My TODO List</vt:lpstr>
      <vt:lpstr>Hyperlinks</vt:lpstr>
      <vt:lpstr>Exercise: Hello HTML</vt:lpstr>
      <vt:lpstr>Hyperlinks – Local</vt:lpstr>
      <vt:lpstr>Exercise: Website</vt:lpstr>
      <vt:lpstr>Images</vt:lpstr>
      <vt:lpstr>Exercise: Fruits</vt:lpstr>
      <vt:lpstr>HTML Forms</vt:lpstr>
      <vt:lpstr>Exercise: Forms</vt:lpstr>
      <vt:lpstr>Basic HTML Tags</vt:lpstr>
      <vt:lpstr>Cascading Style Sheets</vt:lpstr>
      <vt:lpstr>What is CSS?</vt:lpstr>
      <vt:lpstr>Fonts – Font Family, Size and Colors</vt:lpstr>
      <vt:lpstr>Exercise: Colors</vt:lpstr>
      <vt:lpstr>Borders, Backgrounds</vt:lpstr>
      <vt:lpstr>Exercise: Colors</vt:lpstr>
      <vt:lpstr>Margins, Padding</vt:lpstr>
      <vt:lpstr>The Dev Tools / Styles Inspector / [F12]</vt:lpstr>
      <vt:lpstr>Exercise: Rectangles</vt:lpstr>
      <vt:lpstr>CSS: Philosophy</vt:lpstr>
      <vt:lpstr>The Resulting Page</vt:lpstr>
      <vt:lpstr>Combining HTML and CSS Files – body id</vt:lpstr>
      <vt:lpstr>CSS Selectors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Contact Us Form (HTML)</vt:lpstr>
      <vt:lpstr>Exercise – Styling the Contact Us Form (CSS)</vt:lpstr>
      <vt:lpstr>Styling with CSS</vt:lpstr>
      <vt:lpstr>Web Server</vt:lpstr>
      <vt:lpstr>What is a Web Server?</vt:lpstr>
      <vt:lpstr>What Do the Web Servers Do?</vt:lpstr>
      <vt:lpstr>Web Server Work Model</vt:lpstr>
      <vt:lpstr>Web Server Work Model (2)</vt:lpstr>
      <vt:lpstr>Web Server Work Model (3)</vt:lpstr>
      <vt:lpstr>Most Popular Web Servers </vt:lpstr>
      <vt:lpstr>CGI</vt:lpstr>
      <vt:lpstr>What is CGI?</vt:lpstr>
      <vt:lpstr>CGI with Java</vt:lpstr>
      <vt:lpstr>CGI with Java (2)</vt:lpstr>
      <vt:lpstr>Summary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Web Dev</dc:title>
  <dc:subject>Java Web Introduction</dc:subject>
  <dc:creator>Software University Foundation</dc:creator>
  <cp:keywords>Java, HTML, CSS, HTTP, CGI, MVC, Bootstrap</cp:keywords>
  <dc:description>https://softuni.bg/courses/java-web-development-basics</dc:description>
  <cp:lastModifiedBy>Божидар Гевечано</cp:lastModifiedBy>
  <cp:revision>104</cp:revision>
  <dcterms:created xsi:type="dcterms:W3CDTF">2014-01-02T17:00:34Z</dcterms:created>
  <dcterms:modified xsi:type="dcterms:W3CDTF">2017-01-23T14:12:43Z</dcterms:modified>
  <cp:category>Java, HTML, CSS, HTTP, CGI, MVC, Bootstrap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